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5"/>
  </p:notesMasterIdLst>
  <p:handoutMasterIdLst>
    <p:handoutMasterId r:id="rId66"/>
  </p:handoutMasterIdLst>
  <p:sldIdLst>
    <p:sldId id="274" r:id="rId3"/>
    <p:sldId id="586" r:id="rId4"/>
    <p:sldId id="399" r:id="rId5"/>
    <p:sldId id="529" r:id="rId6"/>
    <p:sldId id="600" r:id="rId7"/>
    <p:sldId id="536" r:id="rId8"/>
    <p:sldId id="587" r:id="rId9"/>
    <p:sldId id="530" r:id="rId10"/>
    <p:sldId id="532" r:id="rId11"/>
    <p:sldId id="533" r:id="rId12"/>
    <p:sldId id="534" r:id="rId13"/>
    <p:sldId id="535" r:id="rId14"/>
    <p:sldId id="537" r:id="rId15"/>
    <p:sldId id="538" r:id="rId16"/>
    <p:sldId id="542" r:id="rId17"/>
    <p:sldId id="543" r:id="rId18"/>
    <p:sldId id="579" r:id="rId19"/>
    <p:sldId id="580" r:id="rId20"/>
    <p:sldId id="539" r:id="rId21"/>
    <p:sldId id="588" r:id="rId22"/>
    <p:sldId id="540" r:id="rId23"/>
    <p:sldId id="548" r:id="rId24"/>
    <p:sldId id="549" r:id="rId25"/>
    <p:sldId id="541" r:id="rId26"/>
    <p:sldId id="552" r:id="rId27"/>
    <p:sldId id="553" r:id="rId28"/>
    <p:sldId id="554" r:id="rId29"/>
    <p:sldId id="555" r:id="rId30"/>
    <p:sldId id="544" r:id="rId31"/>
    <p:sldId id="569" r:id="rId32"/>
    <p:sldId id="598" r:id="rId33"/>
    <p:sldId id="556" r:id="rId34"/>
    <p:sldId id="545" r:id="rId35"/>
    <p:sldId id="550" r:id="rId36"/>
    <p:sldId id="551" r:id="rId37"/>
    <p:sldId id="583" r:id="rId38"/>
    <p:sldId id="581" r:id="rId39"/>
    <p:sldId id="584" r:id="rId40"/>
    <p:sldId id="560" r:id="rId41"/>
    <p:sldId id="570" r:id="rId42"/>
    <p:sldId id="571" r:id="rId43"/>
    <p:sldId id="353" r:id="rId44"/>
    <p:sldId id="558" r:id="rId45"/>
    <p:sldId id="572" r:id="rId46"/>
    <p:sldId id="559" r:id="rId47"/>
    <p:sldId id="561" r:id="rId48"/>
    <p:sldId id="565" r:id="rId49"/>
    <p:sldId id="566" r:id="rId50"/>
    <p:sldId id="593" r:id="rId51"/>
    <p:sldId id="578" r:id="rId52"/>
    <p:sldId id="547" r:id="rId53"/>
    <p:sldId id="574" r:id="rId54"/>
    <p:sldId id="576" r:id="rId55"/>
    <p:sldId id="577" r:id="rId56"/>
    <p:sldId id="590" r:id="rId57"/>
    <p:sldId id="596" r:id="rId58"/>
    <p:sldId id="597" r:id="rId59"/>
    <p:sldId id="599" r:id="rId60"/>
    <p:sldId id="349" r:id="rId61"/>
    <p:sldId id="527" r:id="rId62"/>
    <p:sldId id="352" r:id="rId63"/>
    <p:sldId id="528" r:id="rId6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86"/>
            <p14:sldId id="399"/>
          </p14:sldIdLst>
        </p14:section>
        <p14:section name="CSS Font Properties" id="{42DFF109-ED40-4A67-8DAE-4A406B89C961}">
          <p14:sldIdLst>
            <p14:sldId id="529"/>
            <p14:sldId id="600"/>
            <p14:sldId id="536"/>
            <p14:sldId id="587"/>
            <p14:sldId id="530"/>
            <p14:sldId id="532"/>
            <p14:sldId id="533"/>
            <p14:sldId id="534"/>
            <p14:sldId id="535"/>
            <p14:sldId id="537"/>
            <p14:sldId id="538"/>
            <p14:sldId id="542"/>
            <p14:sldId id="543"/>
            <p14:sldId id="579"/>
            <p14:sldId id="580"/>
          </p14:sldIdLst>
        </p14:section>
        <p14:section name="CSS Borders" id="{E4B955AB-1BCB-45FB-BFDB-5B08824D4D65}">
          <p14:sldIdLst>
            <p14:sldId id="539"/>
            <p14:sldId id="588"/>
            <p14:sldId id="540"/>
            <p14:sldId id="548"/>
            <p14:sldId id="549"/>
            <p14:sldId id="541"/>
            <p14:sldId id="552"/>
            <p14:sldId id="553"/>
            <p14:sldId id="554"/>
          </p14:sldIdLst>
        </p14:section>
        <p14:section name="Width and Height" id="{76B26796-3DF5-455C-99D0-D46010C94AF9}">
          <p14:sldIdLst>
            <p14:sldId id="555"/>
            <p14:sldId id="544"/>
            <p14:sldId id="569"/>
            <p14:sldId id="598"/>
          </p14:sldIdLst>
        </p14:section>
        <p14:section name="Margins and Paddings" id="{F806F1CA-8E72-4D69-8B8B-7F9C382C05EA}">
          <p14:sldIdLst>
            <p14:sldId id="556"/>
            <p14:sldId id="545"/>
            <p14:sldId id="550"/>
            <p14:sldId id="551"/>
            <p14:sldId id="583"/>
            <p14:sldId id="581"/>
            <p14:sldId id="584"/>
          </p14:sldIdLst>
        </p14:section>
        <p14:section name="Border and Content Box" id="{DEE3422E-E731-4424-837D-AE0CD3DF5205}">
          <p14:sldIdLst>
            <p14:sldId id="560"/>
            <p14:sldId id="570"/>
            <p14:sldId id="571"/>
          </p14:sldIdLst>
        </p14:section>
        <p14:section name="CSS Positioning" id="{0639EB5A-F6E6-46B2-837B-7F6BCE1B210B}">
          <p14:sldIdLst>
            <p14:sldId id="353"/>
            <p14:sldId id="558"/>
            <p14:sldId id="572"/>
            <p14:sldId id="559"/>
            <p14:sldId id="561"/>
            <p14:sldId id="565"/>
            <p14:sldId id="566"/>
            <p14:sldId id="593"/>
            <p14:sldId id="578"/>
          </p14:sldIdLst>
        </p14:section>
        <p14:section name="Floating" id="{5495352D-4AB9-4454-B883-B34749F7DFF1}">
          <p14:sldIdLst>
            <p14:sldId id="547"/>
            <p14:sldId id="574"/>
            <p14:sldId id="576"/>
            <p14:sldId id="577"/>
            <p14:sldId id="590"/>
            <p14:sldId id="596"/>
            <p14:sldId id="597"/>
            <p14:sldId id="599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1001" autoAdjust="0"/>
  </p:normalViewPr>
  <p:slideViewPr>
    <p:cSldViewPr>
      <p:cViewPr varScale="1">
        <p:scale>
          <a:sx n="83" d="100"/>
          <a:sy n="83" d="100"/>
        </p:scale>
        <p:origin x="58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4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manac/properties/f/font-styl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ss-tricks.com/almanac/properties/t/text-alig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manac/properties/t/text-transfor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06/Lab-CSS-Presentation-and-Positionin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6/Lab-CSS-Presentation-and-Positioning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6/Lab-CSS-Presentation-and-Positioning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6/Lab-CSS-Presentation-and-Positioning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3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7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6.png"/><Relationship Id="rId14" Type="http://schemas.openxmlformats.org/officeDocument/2006/relationships/hyperlink" Target="http://www.infragistics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5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manac/properties/f/font-weigh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63532" y="464476"/>
            <a:ext cx="8534400" cy="127451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CSS Presentation and Positioning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96578" y="3906082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4238881" y="3641308"/>
            <a:ext cx="2573362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Presentation and Positioning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046412" y="1688556"/>
            <a:ext cx="8534400" cy="7190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CSS Fonts, Borders, Backgrounds, Positioning</a:t>
            </a:r>
          </a:p>
        </p:txBody>
      </p:sp>
      <p:pic>
        <p:nvPicPr>
          <p:cNvPr id="1026" name="Picture 2" descr="Image result for css position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565" y="2743200"/>
            <a:ext cx="4653350" cy="3490013"/>
          </a:xfrm>
          <a:prstGeom prst="roundRect">
            <a:avLst>
              <a:gd name="adj" fmla="val 10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Font-Style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1814" y="2743200"/>
            <a:ext cx="5502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.font-style-italic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4675" y="1219200"/>
            <a:ext cx="10396537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class="font-style-italic"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class="font-style-oblique"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91814" y="4572000"/>
            <a:ext cx="5502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.font-style-oblique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oblique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2411469"/>
            <a:ext cx="5043844" cy="3545526"/>
          </a:xfrm>
          <a:prstGeom prst="roundRect">
            <a:avLst>
              <a:gd name="adj" fmla="val 152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649422" y="6223329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font-style: </a:t>
            </a:r>
            <a:r>
              <a:rPr lang="en-US" dirty="0">
                <a:hlinkClick r:id="rId3"/>
              </a:rPr>
              <a:t>https://css-tricks.com/almanac/properties/f/font-style/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8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Text-Align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4213" y="2601945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text-align-center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4213" y="1219200"/>
            <a:ext cx="107603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class="text-align-center"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class="text-align-justify"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14213" y="4496322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text-align-justify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422" y="6223329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text-align: </a:t>
            </a:r>
            <a:r>
              <a:rPr lang="en-US" dirty="0">
                <a:hlinkClick r:id="rId2"/>
              </a:rPr>
              <a:t>https://css-tricks.com/almanac/properties/t/text-align/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2620911"/>
            <a:ext cx="5303999" cy="3300419"/>
          </a:xfrm>
          <a:prstGeom prst="roundRect">
            <a:avLst>
              <a:gd name="adj" fmla="val 1526"/>
            </a:avLst>
          </a:prstGeom>
        </p:spPr>
      </p:pic>
    </p:spTree>
    <p:extLst>
      <p:ext uri="{BB962C8B-B14F-4D97-AF65-F5344CB8AC3E}">
        <p14:creationId xmlns:p14="http://schemas.microsoft.com/office/powerpoint/2010/main" val="361632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Text-Transform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2699028"/>
            <a:ext cx="6218400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4211" y="1219200"/>
            <a:ext cx="108204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class="uppercase"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class="capitalize"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543961"/>
            <a:ext cx="6218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capitalize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2522139"/>
            <a:ext cx="5091578" cy="23301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9412" y="6223329"/>
            <a:ext cx="1127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text-transform: </a:t>
            </a:r>
            <a:r>
              <a:rPr lang="en-US" dirty="0">
                <a:hlinkClick r:id="rId3"/>
              </a:rPr>
              <a:t>https://css-tricks.com/almanac/properties/t/text-transform/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10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Shadow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3200400"/>
            <a:ext cx="6477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 7px #000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44" y="4540763"/>
            <a:ext cx="5439817" cy="1783837"/>
          </a:xfrm>
          <a:prstGeom prst="roundRect">
            <a:avLst>
              <a:gd name="adj" fmla="val 6293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3928"/>
            <a:ext cx="5463580" cy="1767892"/>
          </a:xfrm>
          <a:prstGeom prst="roundRect">
            <a:avLst>
              <a:gd name="adj" fmla="val 6815"/>
            </a:avLst>
          </a:prstGeom>
        </p:spPr>
      </p:pic>
      <p:sp>
        <p:nvSpPr>
          <p:cNvPr id="8" name="Down Arrow 7"/>
          <p:cNvSpPr/>
          <p:nvPr/>
        </p:nvSpPr>
        <p:spPr>
          <a:xfrm>
            <a:off x="8701188" y="3352801"/>
            <a:ext cx="820812" cy="895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141412" y="4989816"/>
            <a:ext cx="2121126" cy="1107304"/>
          </a:xfrm>
          <a:prstGeom prst="wedgeRoundRectCallout">
            <a:avLst>
              <a:gd name="adj1" fmla="val 70683"/>
              <a:gd name="adj2" fmla="val -1221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horizontal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32212" y="4989816"/>
            <a:ext cx="1999230" cy="1107304"/>
          </a:xfrm>
          <a:prstGeom prst="wedgeRoundRectCallout">
            <a:avLst>
              <a:gd name="adj1" fmla="val -5410"/>
              <a:gd name="adj2" fmla="val -1183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&lt;vertical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598612" y="1713186"/>
            <a:ext cx="1714500" cy="1128036"/>
          </a:xfrm>
          <a:prstGeom prst="wedgeRoundRectCallout">
            <a:avLst>
              <a:gd name="adj1" fmla="val 173551"/>
              <a:gd name="adj2" fmla="val 1272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&lt;blur radius&gt;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049486" y="1723552"/>
            <a:ext cx="1770630" cy="1107304"/>
          </a:xfrm>
          <a:prstGeom prst="wedgeRoundRectCallout">
            <a:avLst>
              <a:gd name="adj1" fmla="val 73799"/>
              <a:gd name="adj2" fmla="val 1296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&lt;shadow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color&gt;</a:t>
            </a:r>
          </a:p>
        </p:txBody>
      </p:sp>
    </p:spTree>
    <p:extLst>
      <p:ext uri="{BB962C8B-B14F-4D97-AF65-F5344CB8AC3E}">
        <p14:creationId xmlns:p14="http://schemas.microsoft.com/office/powerpoint/2010/main" val="24257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Wrapping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2956" y="2485072"/>
            <a:ext cx="521425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normal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2956" y="1305580"/>
            <a:ext cx="521425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paragraph…&lt;/p&gt;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22955" y="4572000"/>
            <a:ext cx="5214257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break-word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12" y="671931"/>
            <a:ext cx="3996030" cy="2909469"/>
          </a:xfrm>
          <a:prstGeom prst="roundRect">
            <a:avLst>
              <a:gd name="adj" fmla="val 3198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2" y="3688134"/>
            <a:ext cx="3962400" cy="3092822"/>
          </a:xfrm>
          <a:prstGeom prst="roundRect">
            <a:avLst>
              <a:gd name="adj" fmla="val 1595"/>
            </a:avLst>
          </a:prstGeom>
        </p:spPr>
      </p:pic>
    </p:spTree>
    <p:extLst>
      <p:ext uri="{BB962C8B-B14F-4D97-AF65-F5344CB8AC3E}">
        <p14:creationId xmlns:p14="http://schemas.microsoft.com/office/powerpoint/2010/main" val="31306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dirty="0"/>
              <a:t>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87" y="1227320"/>
            <a:ext cx="6466850" cy="5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1367" y="954643"/>
            <a:ext cx="1138804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&lt;h1&gt;Briards&lt;/h1&gt;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&lt;h2&gt;A Heart wrapped &lt;span&gt;in&lt;/span&gt; fur&lt;/h2&gt;</a:t>
            </a:r>
            <a:b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&lt;header&gt;</a:t>
            </a:r>
          </a:p>
          <a:p>
            <a:pPr marL="989013" indent="-989013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&lt;h3&gt;&lt;a class="breed"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https://en.wikipedia.org/wiki/Briard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Briard History&lt;/a&gt;&lt;/h3&gt;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&lt;/header&gt;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&lt;img src="briard.jpg" alt="briard"&gt;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&lt;p&gt;&lt;!—TODO put the text here…--&gt;&lt;/p&gt;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 class="credits"&gt;by Ivy Duckett&lt;/p&gt;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60960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2391037"/>
            <a:ext cx="3619501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8628" y="990600"/>
            <a:ext cx="526979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url("https://fonts.googleapis.com/css?family=Lobster");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h3, 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#0088dd;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2.1rem;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90433" y="990600"/>
            <a:ext cx="6045806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font-family:Georgia,Times,serif;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3.5em;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4px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4px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#666666;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font-size:2.3rem;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text-transform:capitalize;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0.3rem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span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 }</a:t>
            </a:r>
          </a:p>
        </p:txBody>
      </p:sp>
    </p:spTree>
    <p:extLst>
      <p:ext uri="{BB962C8B-B14F-4D97-AF65-F5344CB8AC3E}">
        <p14:creationId xmlns:p14="http://schemas.microsoft.com/office/powerpoint/2010/main" val="32322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(More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4084" y="968191"/>
            <a:ext cx="470207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628650" indent="-62865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Arial,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Verdana,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#665544;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1.4rem;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.credits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50884" y="968191"/>
            <a:ext cx="638970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p:first-of-type:first-letter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3.8rem;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'Lobster', cursive;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42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2812" y="5504000"/>
            <a:ext cx="10363200" cy="820600"/>
          </a:xfrm>
        </p:spPr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1028" name="Picture 4" descr="http://www.geekchamp.com/upload/Tutorials/bor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1143000"/>
            <a:ext cx="6629400" cy="41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30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CSS Fonts</a:t>
            </a:r>
          </a:p>
          <a:p>
            <a:pPr lvl="1">
              <a:lnSpc>
                <a:spcPct val="90000"/>
              </a:lnSpc>
            </a:pPr>
            <a:r>
              <a:rPr lang="en-US" sz="3000" dirty="0"/>
              <a:t>Font Rules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Font-family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Font-style…</a:t>
            </a:r>
          </a:p>
          <a:p>
            <a:pPr lvl="1">
              <a:lnSpc>
                <a:spcPct val="90000"/>
              </a:lnSpc>
            </a:pPr>
            <a:r>
              <a:rPr lang="en-US" sz="3000" dirty="0"/>
              <a:t>Text Shadow –</a:t>
            </a:r>
          </a:p>
          <a:p>
            <a:pPr lvl="1">
              <a:lnSpc>
                <a:spcPct val="90000"/>
              </a:lnSpc>
            </a:pPr>
            <a:r>
              <a:rPr lang="en-US" sz="3000" dirty="0"/>
              <a:t>Word Wrap   –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Borders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Margins and Paddings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Border and Content Box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CSS Positioning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Float and Clear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667" y="2971800"/>
            <a:ext cx="2614955" cy="3371795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3425" y="2278465"/>
            <a:ext cx="602138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7px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#000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3424" y="2895600"/>
            <a:ext cx="518318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word-wrap:break-word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771" y="1190898"/>
            <a:ext cx="6834641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 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border-style: solid;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border-color: #0053ff;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border-top-left-radius: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border-bottom-style: dotted;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border-left-color: #89AF4C;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68" y="1085272"/>
            <a:ext cx="534382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Shorthand Property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868698"/>
            <a:ext cx="60960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#0053ff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  <a:endParaRPr lang="en-GB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2" y="1655802"/>
            <a:ext cx="6096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&lt;div&gt;Short Syntax&lt;/div&gt;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31812" y="2971799"/>
            <a:ext cx="2819399" cy="732021"/>
          </a:xfrm>
          <a:prstGeom prst="wedgeRoundRectCallout">
            <a:avLst>
              <a:gd name="adj1" fmla="val 40058"/>
              <a:gd name="adj2" fmla="val 144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border-width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08412" y="2971799"/>
            <a:ext cx="2819400" cy="732021"/>
          </a:xfrm>
          <a:prstGeom prst="wedgeRoundRectCallout">
            <a:avLst>
              <a:gd name="adj1" fmla="val -43396"/>
              <a:gd name="adj2" fmla="val 1350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border-style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027612" y="5318086"/>
            <a:ext cx="2845601" cy="739998"/>
          </a:xfrm>
          <a:prstGeom prst="wedgeRoundRectCallout">
            <a:avLst>
              <a:gd name="adj1" fmla="val -42086"/>
              <a:gd name="adj2" fmla="val -107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border-color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828800"/>
            <a:ext cx="4648200" cy="3011382"/>
          </a:xfrm>
          <a:prstGeom prst="roundRect">
            <a:avLst>
              <a:gd name="adj" fmla="val 2107"/>
            </a:avLst>
          </a:prstGeom>
        </p:spPr>
      </p:pic>
    </p:spTree>
    <p:extLst>
      <p:ext uri="{BB962C8B-B14F-4D97-AF65-F5344CB8AC3E}">
        <p14:creationId xmlns:p14="http://schemas.microsoft.com/office/powerpoint/2010/main" val="38883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04506" y="1524000"/>
            <a:ext cx="590082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#9DC45F;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box-shadow: 8px 5px 5px #888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0286127" y="2142564"/>
            <a:ext cx="1370885" cy="676836"/>
          </a:xfrm>
          <a:prstGeom prst="wedgeRoundRectCallout">
            <a:avLst>
              <a:gd name="adj1" fmla="val -17885"/>
              <a:gd name="adj2" fmla="val 1464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23705" y="4279753"/>
            <a:ext cx="2034041" cy="655821"/>
          </a:xfrm>
          <a:prstGeom prst="wedgeRoundRectCallout">
            <a:avLst>
              <a:gd name="adj1" fmla="val 24941"/>
              <a:gd name="adj2" fmla="val -104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offset-x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271149" y="4294964"/>
            <a:ext cx="2057400" cy="655821"/>
          </a:xfrm>
          <a:prstGeom prst="wedgeRoundRectCallout">
            <a:avLst>
              <a:gd name="adj1" fmla="val -44732"/>
              <a:gd name="adj2" fmla="val -1058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offset-y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595724" y="2114674"/>
            <a:ext cx="1461804" cy="655821"/>
          </a:xfrm>
          <a:prstGeom prst="wedgeRoundRectCallout">
            <a:avLst>
              <a:gd name="adj1" fmla="val 41462"/>
              <a:gd name="adj2" fmla="val 166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blur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524000"/>
            <a:ext cx="4601214" cy="4114800"/>
          </a:xfrm>
          <a:prstGeom prst="roundRect">
            <a:avLst>
              <a:gd name="adj" fmla="val 2655"/>
            </a:avLst>
          </a:prstGeom>
        </p:spPr>
      </p:pic>
    </p:spTree>
    <p:extLst>
      <p:ext uri="{BB962C8B-B14F-4D97-AF65-F5344CB8AC3E}">
        <p14:creationId xmlns:p14="http://schemas.microsoft.com/office/powerpoint/2010/main" val="40090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Radius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3" y="1085272"/>
            <a:ext cx="8210686" cy="3258000"/>
          </a:xfrm>
          <a:prstGeom prst="roundRect">
            <a:avLst>
              <a:gd name="adj" fmla="val 1135"/>
            </a:avLst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27212" y="4522843"/>
            <a:ext cx="8210687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.rounded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15px 15px 5px 5px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584315" y="4268148"/>
            <a:ext cx="2034041" cy="655821"/>
          </a:xfrm>
          <a:prstGeom prst="wedgeRoundRectCallout">
            <a:avLst>
              <a:gd name="adj1" fmla="val 35744"/>
              <a:gd name="adj2" fmla="val 87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top-left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500876" y="4271803"/>
            <a:ext cx="2057400" cy="655821"/>
          </a:xfrm>
          <a:prstGeom prst="wedgeRoundRectCallout">
            <a:avLst>
              <a:gd name="adj1" fmla="val -68848"/>
              <a:gd name="adj2" fmla="val 662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top-right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793387" y="5648581"/>
            <a:ext cx="2819400" cy="655820"/>
          </a:xfrm>
          <a:prstGeom prst="wedgeRoundRectCallout">
            <a:avLst>
              <a:gd name="adj1" fmla="val 64462"/>
              <a:gd name="adj2" fmla="val -630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bottom-right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692270" y="5526530"/>
            <a:ext cx="1828800" cy="924835"/>
          </a:xfrm>
          <a:prstGeom prst="wedgeRoundRectCallout">
            <a:avLst>
              <a:gd name="adj1" fmla="val -69344"/>
              <a:gd name="adj2" fmla="val -47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bottom-left</a:t>
            </a:r>
          </a:p>
        </p:txBody>
      </p:sp>
    </p:spTree>
    <p:extLst>
      <p:ext uri="{BB962C8B-B14F-4D97-AF65-F5344CB8AC3E}">
        <p14:creationId xmlns:p14="http://schemas.microsoft.com/office/powerpoint/2010/main" val="35665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c.universalscraps.com/files/en/backgrounds/valentines.day.backgrounds/valentines_day_background_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219200"/>
            <a:ext cx="8686800" cy="5009388"/>
          </a:xfrm>
          <a:prstGeom prst="roundRect">
            <a:avLst>
              <a:gd name="adj" fmla="val 889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544606" y="2291295"/>
            <a:ext cx="5099612" cy="2565693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CSS</a:t>
            </a:r>
            <a:br>
              <a:rPr lang="en-US" sz="6000" dirty="0"/>
            </a:br>
            <a:r>
              <a:rPr lang="en-US" sz="6000" dirty="0"/>
              <a:t>Background</a:t>
            </a:r>
            <a:br>
              <a:rPr lang="en-US" sz="6000" dirty="0"/>
            </a:br>
            <a:r>
              <a:rPr lang="en-US" sz="60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72885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(Background-Image)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0264" y="1075248"/>
            <a:ext cx="7601548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url(img/bgr.png)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repeat-x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repeat-y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84" y="1219200"/>
            <a:ext cx="3278107" cy="5105400"/>
          </a:xfrm>
          <a:prstGeom prst="roundRect">
            <a:avLst>
              <a:gd name="adj" fmla="val 184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4" y="4482254"/>
            <a:ext cx="7601548" cy="2002558"/>
          </a:xfrm>
          <a:prstGeom prst="roundRect">
            <a:avLst>
              <a:gd name="adj" fmla="val 4883"/>
            </a:avLst>
          </a:prstGeom>
        </p:spPr>
      </p:pic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113212" y="4599708"/>
            <a:ext cx="2057400" cy="639771"/>
          </a:xfrm>
          <a:prstGeom prst="wedgeRoundRectCallout">
            <a:avLst>
              <a:gd name="adj1" fmla="val -58564"/>
              <a:gd name="adj2" fmla="val 115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repeat-x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75148" y="2191141"/>
            <a:ext cx="1600200" cy="625546"/>
          </a:xfrm>
          <a:prstGeom prst="wedgeRoundRectCallout">
            <a:avLst>
              <a:gd name="adj1" fmla="val 88386"/>
              <a:gd name="adj2" fmla="val 56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9430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Shorthand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312" y="2676619"/>
            <a:ext cx="11020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url(img.jpg) no-repeat fixed top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12812" y="1182256"/>
            <a:ext cx="2775336" cy="1089912"/>
          </a:xfrm>
          <a:prstGeom prst="wedgeRoundRectCallout">
            <a:avLst>
              <a:gd name="adj1" fmla="val 50426"/>
              <a:gd name="adj2" fmla="val 130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background-color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1182256"/>
            <a:ext cx="2775336" cy="1089912"/>
          </a:xfrm>
          <a:prstGeom prst="wedgeRoundRectCallout">
            <a:avLst>
              <a:gd name="adj1" fmla="val -11155"/>
              <a:gd name="adj2" fmla="val 131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background-image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923212" y="1182256"/>
            <a:ext cx="2590800" cy="1089912"/>
          </a:xfrm>
          <a:prstGeom prst="wedgeRoundRectCallout">
            <a:avLst>
              <a:gd name="adj1" fmla="val -35865"/>
              <a:gd name="adj2" fmla="val 1281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background-repeat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61012" y="4214014"/>
            <a:ext cx="2775336" cy="1089912"/>
          </a:xfrm>
          <a:prstGeom prst="wedgeRoundRectCallout">
            <a:avLst>
              <a:gd name="adj1" fmla="val 90825"/>
              <a:gd name="adj2" fmla="val -104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background-attachment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609012" y="4214014"/>
            <a:ext cx="2590800" cy="1089912"/>
          </a:xfrm>
          <a:prstGeom prst="wedgeRoundRectCallout">
            <a:avLst>
              <a:gd name="adj1" fmla="val 38950"/>
              <a:gd name="adj2" fmla="val -103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background-position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72" y="3716995"/>
            <a:ext cx="3239041" cy="2678621"/>
          </a:xfrm>
          <a:prstGeom prst="roundRect">
            <a:avLst>
              <a:gd name="adj" fmla="val 4882"/>
            </a:avLst>
          </a:prstGeom>
        </p:spPr>
      </p:pic>
    </p:spTree>
    <p:extLst>
      <p:ext uri="{BB962C8B-B14F-4D97-AF65-F5344CB8AC3E}">
        <p14:creationId xmlns:p14="http://schemas.microsoft.com/office/powerpoint/2010/main" val="3759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Sprites: Multiple Images in a Single File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3765" y="1151121"/>
            <a:ext cx="102870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img_navsprites.gif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652" y="2735282"/>
            <a:ext cx="1031036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#home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46px; height: 44px;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#next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-91px 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711264" y="4553528"/>
            <a:ext cx="3124200" cy="927245"/>
          </a:xfrm>
          <a:prstGeom prst="wedgeRoundRectCallout">
            <a:avLst>
              <a:gd name="adj1" fmla="val 62768"/>
              <a:gd name="adj2" fmla="val 53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negative value: move left by 91px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510" y="2242825"/>
            <a:ext cx="2542153" cy="3139667"/>
          </a:xfrm>
          <a:prstGeom prst="roundRect">
            <a:avLst>
              <a:gd name="adj" fmla="val 5030"/>
            </a:avLst>
          </a:prstGeom>
        </p:spPr>
      </p:pic>
    </p:spTree>
    <p:extLst>
      <p:ext uri="{BB962C8B-B14F-4D97-AF65-F5344CB8AC3E}">
        <p14:creationId xmlns:p14="http://schemas.microsoft.com/office/powerpoint/2010/main" val="43470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8298" y="5427800"/>
            <a:ext cx="8564628" cy="820600"/>
          </a:xfrm>
        </p:spPr>
        <p:txBody>
          <a:bodyPr/>
          <a:lstStyle/>
          <a:p>
            <a:r>
              <a:rPr lang="en-US" dirty="0"/>
              <a:t>Width and Height</a:t>
            </a:r>
            <a:endParaRPr lang="en-GB" dirty="0"/>
          </a:p>
        </p:txBody>
      </p:sp>
      <p:pic>
        <p:nvPicPr>
          <p:cNvPr id="11" name="Picture 2" descr="Image result for width and h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70" y="1143000"/>
            <a:ext cx="6055684" cy="3740727"/>
          </a:xfrm>
          <a:prstGeom prst="rect">
            <a:avLst/>
          </a:prstGeom>
          <a:noFill/>
          <a:scene3d>
            <a:camera prst="isometricOffAxis2Left">
              <a:rot lat="480000" lon="1560001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7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Width, Max-Width, Min-Width</a:t>
            </a:r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47269" y="2710424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div, span {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200px;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1106056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min-width: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120px;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220px;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268" y="3628472"/>
            <a:ext cx="613294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3581400"/>
            <a:ext cx="7931723" cy="2777578"/>
          </a:xfrm>
          <a:prstGeom prst="roundRect">
            <a:avLst>
              <a:gd name="adj" fmla="val 1994"/>
            </a:avLst>
          </a:prstGeom>
        </p:spPr>
      </p:pic>
    </p:spTree>
    <p:extLst>
      <p:ext uri="{BB962C8B-B14F-4D97-AF65-F5344CB8AC3E}">
        <p14:creationId xmlns:p14="http://schemas.microsoft.com/office/powerpoint/2010/main" val="15014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Height,</a:t>
            </a:r>
            <a:r>
              <a:rPr lang="en-US" dirty="0"/>
              <a:t> Min-Height, Max-Height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7269" y="2710424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div, span {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40px;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990600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min-height: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50px;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max-height: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100px;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7268" y="3628472"/>
            <a:ext cx="613294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28" y="3431010"/>
            <a:ext cx="7917246" cy="2962235"/>
          </a:xfrm>
          <a:prstGeom prst="roundRect">
            <a:avLst>
              <a:gd name="adj" fmla="val 1994"/>
            </a:avLst>
          </a:prstGeom>
        </p:spPr>
      </p:pic>
    </p:spTree>
    <p:extLst>
      <p:ext uri="{BB962C8B-B14F-4D97-AF65-F5344CB8AC3E}">
        <p14:creationId xmlns:p14="http://schemas.microsoft.com/office/powerpoint/2010/main" val="50276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Inline-Block Elements: Vertical-Align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91974" y="3810000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7" y="1151121"/>
            <a:ext cx="2323848" cy="2490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703" y="1133014"/>
            <a:ext cx="2308877" cy="247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12" y="1201358"/>
            <a:ext cx="2308877" cy="247417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flipH="1" flipV="1">
            <a:off x="9925736" y="3225379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10386716" y="3017712"/>
            <a:ext cx="149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bottom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36959" y="3810000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li:nth-child(1)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vertical-align: top;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 }</a:t>
            </a:r>
          </a:p>
        </p:txBody>
      </p:sp>
      <p:sp>
        <p:nvSpPr>
          <p:cNvPr id="15" name="Right Arrow 14"/>
          <p:cNvSpPr/>
          <p:nvPr/>
        </p:nvSpPr>
        <p:spPr>
          <a:xfrm flipH="1" flipV="1">
            <a:off x="6102762" y="2369052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/>
          <p:cNvSpPr txBox="1"/>
          <p:nvPr/>
        </p:nvSpPr>
        <p:spPr>
          <a:xfrm>
            <a:off x="6606018" y="2170549"/>
            <a:ext cx="12946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ight Arrow 20"/>
          <p:cNvSpPr/>
          <p:nvPr/>
        </p:nvSpPr>
        <p:spPr>
          <a:xfrm flipH="1" flipV="1">
            <a:off x="2818587" y="1739986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TextBox 21"/>
          <p:cNvSpPr txBox="1"/>
          <p:nvPr/>
        </p:nvSpPr>
        <p:spPr>
          <a:xfrm>
            <a:off x="3299512" y="1542256"/>
            <a:ext cx="776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656400"/>
            <a:ext cx="10363200" cy="820600"/>
          </a:xfrm>
        </p:spPr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pic>
        <p:nvPicPr>
          <p:cNvPr id="2050" name="Picture 2" descr="Image result for margin and padd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49" y="914400"/>
            <a:ext cx="5343526" cy="438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617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74" y="973906"/>
            <a:ext cx="8840552" cy="30809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80412" y="3271039"/>
            <a:ext cx="2133600" cy="765813"/>
          </a:xfrm>
          <a:prstGeom prst="wedgeRoundRectCallout">
            <a:avLst>
              <a:gd name="adj1" fmla="val -123676"/>
              <a:gd name="adj2" fmla="val -570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padding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03212" y="2196105"/>
            <a:ext cx="1631155" cy="636522"/>
          </a:xfrm>
          <a:prstGeom prst="wedgeRoundRectCallout">
            <a:avLst>
              <a:gd name="adj1" fmla="val 80920"/>
              <a:gd name="adj2" fmla="val 605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22414" y="5520581"/>
            <a:ext cx="734399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20px 20px 20px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padding: 30px 30px 30px 30px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883464" y="5387351"/>
            <a:ext cx="1849748" cy="983080"/>
          </a:xfrm>
          <a:prstGeom prst="wedgeRoundRectCallout">
            <a:avLst>
              <a:gd name="adj1" fmla="val -86691"/>
              <a:gd name="adj2" fmla="val -9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margin-left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758438" y="4292596"/>
            <a:ext cx="2819400" cy="762000"/>
          </a:xfrm>
          <a:prstGeom prst="wedgeRoundRectCallout">
            <a:avLst>
              <a:gd name="adj1" fmla="val -52690"/>
              <a:gd name="adj2" fmla="val 1224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margin-bottom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4630574" y="4188688"/>
            <a:ext cx="2606838" cy="715056"/>
          </a:xfrm>
          <a:prstGeom prst="wedgeRoundRectCallout">
            <a:avLst>
              <a:gd name="adj1" fmla="val 26323"/>
              <a:gd name="adj2" fmla="val 146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margin-right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1658652" y="4234868"/>
            <a:ext cx="2606838" cy="715056"/>
          </a:xfrm>
          <a:prstGeom prst="wedgeRoundRectCallout">
            <a:avLst>
              <a:gd name="adj1" fmla="val 84367"/>
              <a:gd name="adj2" fmla="val 1547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margin-top</a:t>
            </a:r>
          </a:p>
        </p:txBody>
      </p:sp>
    </p:spTree>
    <p:extLst>
      <p:ext uri="{BB962C8B-B14F-4D97-AF65-F5344CB8AC3E}">
        <p14:creationId xmlns:p14="http://schemas.microsoft.com/office/powerpoint/2010/main" val="280865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Social Media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1" y="1081081"/>
            <a:ext cx="9110520" cy="2628445"/>
          </a:xfrm>
          <a:prstGeom prst="roundRect">
            <a:avLst>
              <a:gd name="adj" fmla="val 2322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11" y="3917156"/>
            <a:ext cx="9136856" cy="2636044"/>
          </a:xfrm>
          <a:prstGeom prst="roundRect">
            <a:avLst>
              <a:gd name="adj" fmla="val 2322"/>
            </a:avLst>
          </a:prstGeom>
        </p:spPr>
      </p:pic>
    </p:spTree>
    <p:extLst>
      <p:ext uri="{BB962C8B-B14F-4D97-AF65-F5344CB8AC3E}">
        <p14:creationId xmlns:p14="http://schemas.microsoft.com/office/powerpoint/2010/main" val="2868386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 HTML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95400"/>
            <a:ext cx="11335912" cy="45858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&lt;h2&gt;my account&lt;/h2&gt;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href="#"&gt;orders&lt;/a&gt;&lt;/li&gt;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href="#"&gt;profile details&lt;/a&gt;&lt;/li&gt;</a:t>
            </a:r>
            <a:endParaRPr lang="en-US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--&gt;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&lt;!--TODO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&lt;!--TODO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rest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--&gt;</a:t>
            </a:r>
          </a:p>
        </p:txBody>
      </p:sp>
    </p:spTree>
    <p:extLst>
      <p:ext uri="{BB962C8B-B14F-4D97-AF65-F5344CB8AC3E}">
        <p14:creationId xmlns:p14="http://schemas.microsoft.com/office/powerpoint/2010/main" val="3210028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 HTML (1)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5122" y="1189732"/>
            <a:ext cx="11335912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&lt;h2&gt;let's get in touch&lt;/h2&gt;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class="facebook"&gt;&lt;a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class="linkedin"&gt;&lt;a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class="youtube"&gt;&lt;a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class="twitter"&gt;&lt;a href="#"&gt;&lt;/a&gt;&lt;/div&gt;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422" y="6223329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https://judge.softuni.bg/Contests/406/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421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</a:t>
            </a:r>
            <a:r>
              <a:rPr lang="en-GB" b="0" dirty="0"/>
              <a:t> </a:t>
            </a:r>
            <a:r>
              <a:rPr lang="en-US" dirty="0"/>
              <a:t>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37471"/>
            <a:ext cx="57912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ul, li, div, section,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rgb(41, 41, 41);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10px;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75412" y="1140235"/>
            <a:ext cx="5257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rgb(181,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180,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text-transform:capitalize;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523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Media –</a:t>
            </a:r>
            <a:r>
              <a:rPr lang="en-GB" b="0" dirty="0"/>
              <a:t> </a:t>
            </a:r>
            <a:r>
              <a:rPr lang="en-US" dirty="0"/>
              <a:t>CSS (1)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05006"/>
            <a:ext cx="1112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&gt; section &gt; div 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url("images/social.jpg");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214568"/>
            <a:ext cx="11125200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.twitter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background-position: 772px 126px;}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.linkedin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642px 126px;}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.youtube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background-position: 325px 126px;}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.facebook,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.twitter,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.youtube,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.linkedin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cursor: pointer;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.facebook:hover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0 60px;}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.linkedin:hover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642px 63px;}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.youtube:hover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325px 63px;}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.twitter:hover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background-position: -66px 63px;}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307" y="914400"/>
            <a:ext cx="4020217" cy="1159859"/>
          </a:xfrm>
          <a:prstGeom prst="roundRect">
            <a:avLst>
              <a:gd name="adj" fmla="val 548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306" y="2085975"/>
            <a:ext cx="4020217" cy="1159859"/>
          </a:xfrm>
          <a:prstGeom prst="roundRect">
            <a:avLst>
              <a:gd name="adj" fmla="val 4278"/>
            </a:avLst>
          </a:prstGeom>
        </p:spPr>
      </p:pic>
    </p:spTree>
    <p:extLst>
      <p:ext uri="{BB962C8B-B14F-4D97-AF65-F5344CB8AC3E}">
        <p14:creationId xmlns:p14="http://schemas.microsoft.com/office/powerpoint/2010/main" val="238385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ss box mode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1" y="1771526"/>
            <a:ext cx="5710881" cy="45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762000"/>
            <a:ext cx="10363200" cy="820600"/>
          </a:xfrm>
        </p:spPr>
        <p:txBody>
          <a:bodyPr/>
          <a:lstStyle/>
          <a:p>
            <a:r>
              <a:rPr lang="en-US" dirty="0"/>
              <a:t>Border Box and Content Box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1771526"/>
            <a:ext cx="4903310" cy="4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7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3581400"/>
            <a:ext cx="10363200" cy="820600"/>
          </a:xfrm>
        </p:spPr>
        <p:txBody>
          <a:bodyPr/>
          <a:lstStyle/>
          <a:p>
            <a:r>
              <a:rPr lang="en-US" dirty="0"/>
              <a:t>CSS Font </a:t>
            </a:r>
            <a:r>
              <a:rPr lang="bg-BG" dirty="0"/>
              <a:t>/ </a:t>
            </a:r>
            <a:r>
              <a:rPr lang="en-US" dirty="0"/>
              <a:t>Text Properties</a:t>
            </a:r>
            <a:endParaRPr lang="en-GB" dirty="0"/>
          </a:p>
        </p:txBody>
      </p:sp>
      <p:pic>
        <p:nvPicPr>
          <p:cNvPr id="6" name="Picture 5" descr="http://icons2.iconarchive.com/icons/laurent-baumann/blend/256/Document-Fon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858">
            <a:off x="1519935" y="1076865"/>
            <a:ext cx="2326444" cy="2326444"/>
          </a:xfrm>
          <a:prstGeom prst="rect">
            <a:avLst/>
          </a:prstGeom>
          <a:noFill/>
        </p:spPr>
      </p:pic>
      <p:pic>
        <p:nvPicPr>
          <p:cNvPr id="8" name="Picture 7" descr="http://www.iconspedia.com/uploads/99169089011124817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5406">
            <a:off x="7852043" y="1131724"/>
            <a:ext cx="2216727" cy="2216727"/>
          </a:xfrm>
          <a:prstGeom prst="rect">
            <a:avLst/>
          </a:prstGeom>
          <a:noFill/>
        </p:spPr>
      </p:pic>
      <p:pic>
        <p:nvPicPr>
          <p:cNvPr id="9" name="Picture 8" descr="http://www.harborsign.com/Images/font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58" y="647131"/>
            <a:ext cx="1766602" cy="2274624"/>
          </a:xfrm>
          <a:prstGeom prst="rect">
            <a:avLst/>
          </a:prstGeom>
          <a:solidFill>
            <a:srgbClr val="FFFFFF"/>
          </a:solidFill>
          <a:scene3d>
            <a:camera prst="perspectiveAbove"/>
            <a:lightRig rig="threePt" dir="t"/>
          </a:scene3d>
        </p:spPr>
      </p:pic>
      <p:pic>
        <p:nvPicPr>
          <p:cNvPr id="10" name="Picture 9" descr="http://machintsandtips.com/wp-content/uploads/2009/09/fonts-ico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739">
            <a:off x="7809308" y="4716091"/>
            <a:ext cx="1277929" cy="1478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http://www.soget.com/images/icone/font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9405">
            <a:off x="2884036" y="4800540"/>
            <a:ext cx="1213700" cy="1426796"/>
          </a:xfrm>
          <a:prstGeom prst="roundRect">
            <a:avLst>
              <a:gd name="adj" fmla="val 4639"/>
            </a:avLst>
          </a:prstGeom>
          <a:noFill/>
          <a:effectLst>
            <a:softEdge rad="63500"/>
          </a:effectLst>
        </p:spPr>
      </p:pic>
      <p:sp>
        <p:nvSpPr>
          <p:cNvPr id="2" name="TextBox 1"/>
          <p:cNvSpPr txBox="1"/>
          <p:nvPr/>
        </p:nvSpPr>
        <p:spPr>
          <a:xfrm rot="384898">
            <a:off x="4722812" y="4685144"/>
            <a:ext cx="2895600" cy="1015663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prstTxWarp prst="textChevron">
              <a:avLst/>
            </a:prstTxWarp>
            <a:spAutoFit/>
          </a:bodyPr>
          <a:lstStyle/>
          <a:p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 Text</a:t>
            </a:r>
          </a:p>
        </p:txBody>
      </p:sp>
    </p:spTree>
    <p:extLst>
      <p:ext uri="{BB962C8B-B14F-4D97-AF65-F5344CB8AC3E}">
        <p14:creationId xmlns:p14="http://schemas.microsoft.com/office/powerpoint/2010/main" val="133175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Box-Sizing: Content-Box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990600"/>
            <a:ext cx="8915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class="div1"&gt;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div is smaller…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600200"/>
            <a:ext cx="8915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class="div2"&gt;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div is bigger…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3212" y="2209800"/>
            <a:ext cx="7239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border:1px solid blue;}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border:1px solid 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179489"/>
            <a:ext cx="4461600" cy="4379434"/>
          </a:xfrm>
          <a:prstGeom prst="roundRect">
            <a:avLst>
              <a:gd name="adj" fmla="val 1753"/>
            </a:avLst>
          </a:prstGeom>
        </p:spPr>
      </p:pic>
    </p:spTree>
    <p:extLst>
      <p:ext uri="{BB962C8B-B14F-4D97-AF65-F5344CB8AC3E}">
        <p14:creationId xmlns:p14="http://schemas.microsoft.com/office/powerpoint/2010/main" val="329024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Box-Sizing: Border-Box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990600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class="div1"&gt;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Both divs…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024" y="1676400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class="div2"&gt;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Hooray!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54024" y="2362200"/>
            <a:ext cx="72390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box-sizing: border-box;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.div1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border:1px solid blue;}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border:1px solid blue;}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976" y="1828800"/>
            <a:ext cx="4906136" cy="4400084"/>
          </a:xfrm>
          <a:prstGeom prst="roundRect">
            <a:avLst>
              <a:gd name="adj" fmla="val 2076"/>
            </a:avLst>
          </a:prstGeom>
        </p:spPr>
      </p:pic>
    </p:spTree>
    <p:extLst>
      <p:ext uri="{BB962C8B-B14F-4D97-AF65-F5344CB8AC3E}">
        <p14:creationId xmlns:p14="http://schemas.microsoft.com/office/powerpoint/2010/main" val="23892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82159"/>
            <a:ext cx="10363200" cy="801968"/>
          </a:xfrm>
        </p:spPr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12813" y="5784127"/>
            <a:ext cx="10363200" cy="692873"/>
          </a:xfrm>
        </p:spPr>
        <p:txBody>
          <a:bodyPr/>
          <a:lstStyle/>
          <a:p>
            <a:r>
              <a:rPr lang="en-US" dirty="0"/>
              <a:t>Positioning of the HTML Elements</a:t>
            </a:r>
            <a:endParaRPr lang="en-GB" dirty="0"/>
          </a:p>
        </p:txBody>
      </p:sp>
      <p:pic>
        <p:nvPicPr>
          <p:cNvPr id="7" name="Picture 2" descr="Image result for css positio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612" y="679633"/>
            <a:ext cx="5410200" cy="4057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Positioning: Static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371600"/>
            <a:ext cx="6553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class="static"&gt;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is the default value…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412" y="3457134"/>
            <a:ext cx="63246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.static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static;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border:3px solid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37" y="2476904"/>
            <a:ext cx="6014686" cy="3380887"/>
          </a:xfrm>
          <a:prstGeom prst="roundRect">
            <a:avLst>
              <a:gd name="adj" fmla="val 3144"/>
            </a:avLst>
          </a:prstGeom>
        </p:spPr>
      </p:pic>
    </p:spTree>
    <p:extLst>
      <p:ext uri="{BB962C8B-B14F-4D97-AF65-F5344CB8AC3E}">
        <p14:creationId xmlns:p14="http://schemas.microsoft.com/office/powerpoint/2010/main" val="38104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Positioning: Relative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4626" y="1101022"/>
            <a:ext cx="5411788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class="relative1"&gt;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relative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behaves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class="relative2"&gt;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Setting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4626" y="3762400"/>
            <a:ext cx="666898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.relative1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relative;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.relative2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20px; left: 30px;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168" y="2510266"/>
            <a:ext cx="6307444" cy="3204734"/>
          </a:xfrm>
          <a:prstGeom prst="roundRect">
            <a:avLst>
              <a:gd name="adj" fmla="val 911"/>
            </a:avLst>
          </a:prstGeom>
        </p:spPr>
      </p:pic>
    </p:spTree>
    <p:extLst>
      <p:ext uri="{BB962C8B-B14F-4D97-AF65-F5344CB8AC3E}">
        <p14:creationId xmlns:p14="http://schemas.microsoft.com/office/powerpoint/2010/main" val="206650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Positioning: Absolute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2" y="1056144"/>
            <a:ext cx="5257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class="relative"&gt;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relatively…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class="absolute"&gt;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3723144"/>
            <a:ext cx="52578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.relative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.absolute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100px; right: 0;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57" y="1881977"/>
            <a:ext cx="6428902" cy="3680623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val="8743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Positioning: Fixed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10730" y="5040709"/>
            <a:ext cx="57150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class="fixed"&gt;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fixed element is positioned…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class="div"&gt;&lt;/div&gt;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5612" y="1050191"/>
            <a:ext cx="5715000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.fixed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fixed;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border:3px solid #8b603d;}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.div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#0000FF;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030138"/>
            <a:ext cx="4676775" cy="38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3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Drop Down Menu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466599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9" y="1676400"/>
            <a:ext cx="9284407" cy="4542371"/>
          </a:xfrm>
          <a:prstGeom prst="roundRect">
            <a:avLst>
              <a:gd name="adj" fmla="val 2048"/>
            </a:avLst>
          </a:prstGeom>
        </p:spPr>
      </p:pic>
      <p:sp>
        <p:nvSpPr>
          <p:cNvPr id="7" name="TextBox 6"/>
          <p:cNvSpPr txBox="1"/>
          <p:nvPr/>
        </p:nvSpPr>
        <p:spPr>
          <a:xfrm>
            <a:off x="649422" y="628534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https://judge.softuni.bg/Contests/406/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552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 Down Menu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3210"/>
            <a:ext cx="11034600" cy="54137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href="#"&gt;Home&lt;/a&gt;&lt;/li&gt;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 put the rest list item here--&gt;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href="#"&gt;Web Design&lt;/a&gt;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 put the rest list item here--&gt;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href="#"&gt;Tutorials&lt;/a&gt;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&lt;ul&gt;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 put the rest list item here--&gt;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  <a:r>
              <a:rPr lang="en-GB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 put the rest list item here--&gt;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</p:txBody>
      </p:sp>
    </p:spTree>
    <p:extLst>
      <p:ext uri="{BB962C8B-B14F-4D97-AF65-F5344CB8AC3E}">
        <p14:creationId xmlns:p14="http://schemas.microsoft.com/office/powerpoint/2010/main" val="1906703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 Down Menu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27827"/>
            <a:ext cx="5638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url(http://fonts.googleapis.com/css?family=Open+Sans);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'Open Sans',  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#1d211e;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color:#ffffff;}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47020" y="1127827"/>
            <a:ext cx="5433803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50px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background-color:#e67c1f;}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#e67c1f;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</a:t>
            </a:r>
            <a:r>
              <a:rPr lang="en-US" dirty="0"/>
              <a:t> property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1947958"/>
            <a:ext cx="105156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 italic normal bold 12px/16px Verdana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389342"/>
            <a:ext cx="48006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Verdana;</a:t>
            </a:r>
          </a:p>
        </p:txBody>
      </p:sp>
      <p:sp>
        <p:nvSpPr>
          <p:cNvPr id="7" name="Down Arrow 6"/>
          <p:cNvSpPr/>
          <p:nvPr/>
        </p:nvSpPr>
        <p:spPr>
          <a:xfrm>
            <a:off x="3046412" y="2722416"/>
            <a:ext cx="381000" cy="476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30" y="2856344"/>
            <a:ext cx="5143482" cy="33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 Down Menu (More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6756" y="1107043"/>
            <a:ext cx="5486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text-decoration:none;}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a:hover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ul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61756" y="1107043"/>
            <a:ext cx="5867399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li:hover &gt; ul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ul li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ul ul li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top:-60px;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left:85px;}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&gt; a::after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content:' +';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&gt; a:only-child::after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content:''; }</a:t>
            </a:r>
          </a:p>
        </p:txBody>
      </p:sp>
    </p:spTree>
    <p:extLst>
      <p:ext uri="{BB962C8B-B14F-4D97-AF65-F5344CB8AC3E}">
        <p14:creationId xmlns:p14="http://schemas.microsoft.com/office/powerpoint/2010/main" val="273323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219200"/>
            <a:ext cx="10363200" cy="820600"/>
          </a:xfrm>
        </p:spPr>
        <p:txBody>
          <a:bodyPr/>
          <a:lstStyle/>
          <a:p>
            <a:r>
              <a:rPr lang="en-US" dirty="0"/>
              <a:t>Floating</a:t>
            </a:r>
            <a:r>
              <a:rPr lang="bg-BG" dirty="0"/>
              <a:t> </a:t>
            </a:r>
            <a:r>
              <a:rPr lang="en-US" dirty="0"/>
              <a:t>Elements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2" y="1401317"/>
            <a:ext cx="7988300" cy="498179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5023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HTML elements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/>
              <a:t> left and right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4326" y="1853335"/>
            <a:ext cx="3276390" cy="2051802"/>
            <a:chOff x="8151812" y="2377958"/>
            <a:chExt cx="3276390" cy="2051802"/>
          </a:xfrm>
        </p:grpSpPr>
        <p:sp>
          <p:nvSpPr>
            <p:cNvPr id="7" name="Rounded Rectangle 6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766412" y="2576513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66412" y="2860626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766412" y="3146881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766412" y="3430994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383394" y="2594867"/>
              <a:ext cx="1254382" cy="980433"/>
              <a:chOff x="8860388" y="4175129"/>
              <a:chExt cx="1137052" cy="4008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8860388" y="4175129"/>
                <a:ext cx="1137052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964862" y="4213310"/>
                <a:ext cx="922303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float:left</a:t>
                </a: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8228222" y="1853335"/>
            <a:ext cx="3276390" cy="2051802"/>
            <a:chOff x="8151812" y="2377958"/>
            <a:chExt cx="3276390" cy="2051802"/>
          </a:xfrm>
        </p:grpSpPr>
        <p:sp>
          <p:nvSpPr>
            <p:cNvPr id="42" name="Rounded Rectangle 41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72509" y="2576513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372509" y="2860626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372509" y="3146881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372509" y="3430994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715395" y="2602814"/>
              <a:ext cx="1484400" cy="980433"/>
              <a:chOff x="10067799" y="4178378"/>
              <a:chExt cx="1345555" cy="4008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0067799" y="4178378"/>
                <a:ext cx="1345555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172272" y="4216559"/>
                <a:ext cx="1091428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float:right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4461209" y="1853335"/>
            <a:ext cx="3276390" cy="2051802"/>
            <a:chOff x="8151812" y="2377958"/>
            <a:chExt cx="3276390" cy="2051802"/>
          </a:xfrm>
        </p:grpSpPr>
        <p:sp>
          <p:nvSpPr>
            <p:cNvPr id="53" name="Rounded Rectangle 52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72509" y="257651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9029595" y="2912766"/>
              <a:ext cx="1524514" cy="980433"/>
              <a:chOff x="9446146" y="4305086"/>
              <a:chExt cx="1381917" cy="40080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9446146" y="4305086"/>
                <a:ext cx="1381917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557487" y="4343267"/>
                <a:ext cx="1120922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no floating block</a:t>
                </a:r>
              </a:p>
            </p:txBody>
          </p:sp>
        </p:grpSp>
      </p:grp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84326" y="4182879"/>
            <a:ext cx="327638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float:left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61208" y="4182879"/>
            <a:ext cx="327639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before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no floating block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8228222" y="4182879"/>
            <a:ext cx="327639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float:right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6692035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Floating Elements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2277879"/>
            <a:ext cx="6934200" cy="38318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"&gt;left&lt;/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&gt;The float CSS property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"&gt;right&lt;/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&gt;The float CSS property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&gt;Without floating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"&gt;no float&lt;/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&gt;Without floating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/main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018" y="1478815"/>
            <a:ext cx="4046605" cy="4658591"/>
          </a:xfrm>
          <a:prstGeom prst="roundRect">
            <a:avLst>
              <a:gd name="adj" fmla="val 1994"/>
            </a:avLst>
          </a:prstGeom>
        </p:spPr>
      </p:pic>
      <p:sp>
        <p:nvSpPr>
          <p:cNvPr id="7" name="TextBox 6"/>
          <p:cNvSpPr txBox="1"/>
          <p:nvPr/>
        </p:nvSpPr>
        <p:spPr>
          <a:xfrm>
            <a:off x="649422" y="6240279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https://judge.softuni.bg/Contests/406/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360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Floating Elements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094732"/>
            <a:ext cx="6019800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width: 400px;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justify;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.left, .right, .center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 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CornflowerBlue;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0px 0px 5px white;}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52355" y="1094731"/>
            <a:ext cx="4479812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.right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.center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57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You are given the HTML for this page. Write the missing CSS.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left floating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right floating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Clear Floating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22" y="2438400"/>
            <a:ext cx="5969003" cy="40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0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Clear Floating (HTML)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6112" y="941435"/>
            <a:ext cx="11399121" cy="57800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&lt;h1&gt;Chania&lt;/h1&gt;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class="clearfix"&gt;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class="float-left menu"&gt;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&lt;li&gt;The Flight&lt;/li&gt;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&lt;li&gt;The City&lt;/li&gt;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&lt;li&gt;The Island&lt;/li&gt;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&lt;li&gt;The Food&lt;/li&gt;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287893"/>
            <a:ext cx="4673267" cy="31317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7812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https://judge.softuni.bg/Contests/406/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838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Clear Floating (HTML)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6112" y="1143000"/>
            <a:ext cx="91821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class="float-right content"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&lt;h2&gt;The City&lt;/h2&gt;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&lt;p&gt;Chania is the capital of the Chania…&lt;/p&gt;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&lt;p&gt;You will learn more about web layout… 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&lt;p&gt;Footer Text&lt;/p&gt;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939" y="3245168"/>
            <a:ext cx="5076811" cy="34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Clear Floating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31068"/>
            <a:ext cx="6096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box-sizing: border-box;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header, footer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#8b603d;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#4B4B4B;}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width: 25%;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.float-left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.float-right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float: right;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.content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75%;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32612" y="1100334"/>
            <a:ext cx="4914803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ul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list-style-type: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li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background:#33b5e5;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.clearfix::after</a:t>
            </a: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 height: 0;}</a:t>
            </a:r>
          </a:p>
        </p:txBody>
      </p:sp>
    </p:spTree>
    <p:extLst>
      <p:ext uri="{BB962C8B-B14F-4D97-AF65-F5344CB8AC3E}">
        <p14:creationId xmlns:p14="http://schemas.microsoft.com/office/powerpoint/2010/main" val="1321110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59045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Font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Borders: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Margins and Paddings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CSS Positioning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Float and Clear</a:t>
            </a:r>
            <a:endParaRPr lang="en-GB" sz="3200" dirty="0"/>
          </a:p>
          <a:p>
            <a:pPr>
              <a:lnSpc>
                <a:spcPct val="100000"/>
              </a:lnSpc>
            </a:pPr>
            <a:endParaRPr lang="en-GB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379" y="3253308"/>
            <a:ext cx="2975209" cy="220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3511" y="1751500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 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Lato;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24743" y="2990149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#0053ff;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3" name="Picture 2" descr="Image result for margin and padd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646650"/>
            <a:ext cx="2162134" cy="177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812" y="1561302"/>
            <a:ext cx="5192916" cy="8633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158" y="4695258"/>
            <a:ext cx="3356788" cy="1705542"/>
          </a:xfrm>
          <a:prstGeom prst="roundRect">
            <a:avLst>
              <a:gd name="adj" fmla="val 2928"/>
            </a:avLst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24743" y="5394324"/>
            <a:ext cx="412186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{float: left;}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31812" y="5999459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.clearfix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{clear: left;}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Embedding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408" y="1102256"/>
            <a:ext cx="106650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&lt;h1&gt;HTML &amp; CSS Course&lt;/h1&gt;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&lt;h2&gt;Normal Text&lt;/h2&gt;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3408" y="2270480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src: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url('fonts/SketchRockwell.ttf')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3407" y="4437200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3.5em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9766412" y="153354"/>
            <a:ext cx="2347800" cy="948902"/>
          </a:xfrm>
          <a:prstGeom prst="roundRect">
            <a:avLst/>
          </a:prstGeom>
          <a:solidFill>
            <a:srgbClr val="0D0D0D">
              <a:alpha val="6980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196" y="381000"/>
            <a:ext cx="4135461" cy="2708853"/>
          </a:xfrm>
          <a:prstGeom prst="roundRect">
            <a:avLst>
              <a:gd name="adj" fmla="val 3411"/>
            </a:avLst>
          </a:prstGeom>
        </p:spPr>
      </p:pic>
    </p:spTree>
    <p:extLst>
      <p:ext uri="{BB962C8B-B14F-4D97-AF65-F5344CB8AC3E}">
        <p14:creationId xmlns:p14="http://schemas.microsoft.com/office/powerpoint/2010/main" val="21342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Presentation and Positioning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Importing "</a:t>
            </a:r>
            <a:r>
              <a:rPr lang="en-US" sz="3900" noProof="1"/>
              <a:t>Lato</a:t>
            </a:r>
            <a:r>
              <a:rPr lang="en-US" sz="3900" dirty="0"/>
              <a:t>" </a:t>
            </a:r>
            <a:r>
              <a:rPr lang="en-US" sz="3900" dirty="0"/>
              <a:t>from Google Font Directory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43176" y="1182231"/>
            <a:ext cx="1068523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https://fonts.googleapis.com/css?family=Lato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Lato, Arial,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387" y="1865744"/>
            <a:ext cx="4027447" cy="453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74" y="4385686"/>
            <a:ext cx="3562847" cy="1962424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124176" y="3457739"/>
            <a:ext cx="1617436" cy="1034474"/>
          </a:xfrm>
          <a:prstGeom prst="wedgeRoundRectCallout">
            <a:avLst>
              <a:gd name="adj1" fmla="val 72138"/>
              <a:gd name="adj2" fmla="val 58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serif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font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027612" y="3457739"/>
            <a:ext cx="2407607" cy="1034474"/>
          </a:xfrm>
          <a:prstGeom prst="wedgeRoundRectCallout">
            <a:avLst>
              <a:gd name="adj1" fmla="val -66842"/>
              <a:gd name="adj2" fmla="val 56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sans-serif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font</a:t>
            </a:r>
          </a:p>
        </p:txBody>
      </p:sp>
    </p:spTree>
    <p:extLst>
      <p:ext uri="{BB962C8B-B14F-4D97-AF65-F5344CB8AC3E}">
        <p14:creationId xmlns:p14="http://schemas.microsoft.com/office/powerpoint/2010/main" val="40088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Rules: Color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4572001"/>
            <a:ext cx="28432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.color-ddd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80226" y="4572000"/>
            <a:ext cx="48243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.color-rgba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rgba(30,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106,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255,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0.75)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591725" y="4572000"/>
            <a:ext cx="29718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.color-coral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coral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1812" y="1520462"/>
            <a:ext cx="7467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&lt;h1&gt;color&lt;/h1&gt;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&lt;p&gt;Text with default color&lt;/p&gt;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class="color-ddd"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class="color-coral"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class="color-rgba"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4" y="1172893"/>
            <a:ext cx="4524378" cy="2941908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22304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Font-Weight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90667" y="2895600"/>
            <a:ext cx="511349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.weight-light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light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90667" y="1219200"/>
            <a:ext cx="105317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class="weight-light"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class="weight-bold"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81369" y="4724400"/>
            <a:ext cx="511349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.weight-bold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12" y="2426226"/>
            <a:ext cx="5276028" cy="3708737"/>
          </a:xfrm>
          <a:prstGeom prst="roundRect">
            <a:avLst>
              <a:gd name="adj" fmla="val 152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649422" y="6223329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font-weight: </a:t>
            </a:r>
            <a:r>
              <a:rPr lang="en-US" dirty="0">
                <a:hlinkClick r:id="rId3"/>
              </a:rPr>
              <a:t>https://css-tricks.com/almanac/properties/f/font-weight/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1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ppt/theme/themeOverride2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9387</TotalTime>
  <Words>3769</Words>
  <Application>Microsoft Office PowerPoint</Application>
  <PresentationFormat>Custom</PresentationFormat>
  <Paragraphs>734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Consolas</vt:lpstr>
      <vt:lpstr>Wingdings</vt:lpstr>
      <vt:lpstr>Wingdings 2</vt:lpstr>
      <vt:lpstr>SoftUni 16x9</vt:lpstr>
      <vt:lpstr>CSS Presentation and Positioning</vt:lpstr>
      <vt:lpstr>Table of Contents</vt:lpstr>
      <vt:lpstr>Have a Question?</vt:lpstr>
      <vt:lpstr>CSS Font / Text Properties</vt:lpstr>
      <vt:lpstr>Font Property</vt:lpstr>
      <vt:lpstr>Font Embedding</vt:lpstr>
      <vt:lpstr>Importing "Lato" from Google Font Directory</vt:lpstr>
      <vt:lpstr>CSS Font Rules: Color</vt:lpstr>
      <vt:lpstr>CSS Font Rules: Font-Weight</vt:lpstr>
      <vt:lpstr>CSS Font Rules: Font-Style</vt:lpstr>
      <vt:lpstr>CSS Font Rules: Text-Align</vt:lpstr>
      <vt:lpstr>CSS Font Rules: Text-Transform</vt:lpstr>
      <vt:lpstr>Text Shadow</vt:lpstr>
      <vt:lpstr>Word Wrapping</vt:lpstr>
      <vt:lpstr>Problem: Briard History</vt:lpstr>
      <vt:lpstr>Solution: Briard History (HTML)</vt:lpstr>
      <vt:lpstr>Solution: Briard History (CSS)</vt:lpstr>
      <vt:lpstr>Solution: Briard History (More CSS)</vt:lpstr>
      <vt:lpstr>CSS Borders</vt:lpstr>
      <vt:lpstr>Border Properties</vt:lpstr>
      <vt:lpstr>Border Shorthand Property</vt:lpstr>
      <vt:lpstr>Box Shadow</vt:lpstr>
      <vt:lpstr>Border Radius</vt:lpstr>
      <vt:lpstr>PowerPoint Presentation</vt:lpstr>
      <vt:lpstr>Background (Background-Image)</vt:lpstr>
      <vt:lpstr>Background Shorthand Property</vt:lpstr>
      <vt:lpstr>CSS Sprites: Multiple Images in a Single File</vt:lpstr>
      <vt:lpstr>Width and Height</vt:lpstr>
      <vt:lpstr>Width, Max-Width, Min-Width</vt:lpstr>
      <vt:lpstr>Height, Min-Height, Max-Height</vt:lpstr>
      <vt:lpstr>Inline-Block Elements: Vertical-Align</vt:lpstr>
      <vt:lpstr>Margins and Paddings</vt:lpstr>
      <vt:lpstr>Margins and Paddings</vt:lpstr>
      <vt:lpstr>Problem: Social Media</vt:lpstr>
      <vt:lpstr>Solution: Social Media – HTML</vt:lpstr>
      <vt:lpstr>Solution: Social Media – HTML (1)</vt:lpstr>
      <vt:lpstr>Solution: Social Media – CSS</vt:lpstr>
      <vt:lpstr>Solution: Social Media – CSS (1)</vt:lpstr>
      <vt:lpstr>Border Box and Content Box</vt:lpstr>
      <vt:lpstr>CSS Box-Sizing: Content-Box</vt:lpstr>
      <vt:lpstr>CSS Box-Sizing: Border-Box</vt:lpstr>
      <vt:lpstr>CSS Positioning</vt:lpstr>
      <vt:lpstr>Positioning: Static</vt:lpstr>
      <vt:lpstr>Positioning: Relative</vt:lpstr>
      <vt:lpstr>Positioning: Absolute</vt:lpstr>
      <vt:lpstr>Positioning: Fixed</vt:lpstr>
      <vt:lpstr>Problem: Drop Down Menu</vt:lpstr>
      <vt:lpstr>Solution: Drop Down Menu (HTML)</vt:lpstr>
      <vt:lpstr>Solution: Drop Down Menu (CSS)</vt:lpstr>
      <vt:lpstr>Solution: Drop Down Menu (More CSS)</vt:lpstr>
      <vt:lpstr>Floating Elements</vt:lpstr>
      <vt:lpstr>Floating Elements</vt:lpstr>
      <vt:lpstr>Problem: Floating Elements (HTML)</vt:lpstr>
      <vt:lpstr>Solution: Floating Elements (CSS)</vt:lpstr>
      <vt:lpstr>Problem: Clear Floating</vt:lpstr>
      <vt:lpstr>Solution: Clear Floating (HTML)</vt:lpstr>
      <vt:lpstr>Solution: Clear Floating (HTML)</vt:lpstr>
      <vt:lpstr>Solution: Clear Floating (CSS)</vt:lpstr>
      <vt:lpstr>Summary</vt:lpstr>
      <vt:lpstr>CSS Presentation and Positioning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Presentation and Positioning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657</cp:revision>
  <dcterms:created xsi:type="dcterms:W3CDTF">2014-01-02T17:00:34Z</dcterms:created>
  <dcterms:modified xsi:type="dcterms:W3CDTF">2017-02-15T16:12:08Z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